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39"/>
  </p:notesMasterIdLst>
  <p:sldIdLst>
    <p:sldId id="326" r:id="rId2"/>
    <p:sldId id="324" r:id="rId3"/>
    <p:sldId id="325" r:id="rId4"/>
    <p:sldId id="636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610" r:id="rId13"/>
    <p:sldId id="626" r:id="rId14"/>
    <p:sldId id="643" r:id="rId15"/>
    <p:sldId id="642" r:id="rId16"/>
    <p:sldId id="662" r:id="rId17"/>
    <p:sldId id="663" r:id="rId18"/>
    <p:sldId id="664" r:id="rId19"/>
    <p:sldId id="665" r:id="rId20"/>
    <p:sldId id="666" r:id="rId21"/>
    <p:sldId id="667" r:id="rId22"/>
    <p:sldId id="644" r:id="rId23"/>
    <p:sldId id="645" r:id="rId24"/>
    <p:sldId id="646" r:id="rId25"/>
    <p:sldId id="661" r:id="rId26"/>
    <p:sldId id="647" r:id="rId27"/>
    <p:sldId id="648" r:id="rId28"/>
    <p:sldId id="564" r:id="rId29"/>
    <p:sldId id="565" r:id="rId30"/>
    <p:sldId id="566" r:id="rId31"/>
    <p:sldId id="653" r:id="rId32"/>
    <p:sldId id="658" r:id="rId33"/>
    <p:sldId id="659" r:id="rId34"/>
    <p:sldId id="660" r:id="rId35"/>
    <p:sldId id="656" r:id="rId36"/>
    <p:sldId id="639" r:id="rId37"/>
    <p:sldId id="64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05A00"/>
    <a:srgbClr val="A269CC"/>
    <a:srgbClr val="B21524"/>
    <a:srgbClr val="5A619B"/>
    <a:srgbClr val="2121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9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F59FD0-413B-B440-915D-4D00FD75B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A3D22-7B17-8743-A727-EC67E43FA569}" type="slidenum">
              <a:rPr lang="en-US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pPr/>
              <a:t>24</a:t>
            </a:fld>
            <a:endParaRPr lang="en-US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04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64515" name="Text Box 3"/>
          <p:cNvSpPr>
            <a:spLocks noChangeArrowheads="1"/>
          </p:cNvSpPr>
          <p:nvPr>
            <p:ph type="body" idx="1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wrap="none" lIns="82058" tIns="41029" rIns="82058" bIns="41029" anchor="ctr"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1AB11355-7D94-0845-B807-6A7672A5D0BE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689DF-0BF0-944D-8B7D-D53A7E8666F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8197CD26-2FFD-C44E-9CE4-B44795A9120E}" type="slidenum">
              <a:rPr lang="en-US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pPr/>
              <a:t>14</a:t>
            </a:fld>
            <a:endParaRPr lang="en-US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F2C08B75-0AF5-A54D-8A5F-F4F73AF03D8D}" type="slidenum">
              <a:rPr lang="en-US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pPr/>
              <a:t>15</a:t>
            </a:fld>
            <a:endParaRPr lang="en-US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-109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BFAD-4E58-894D-8714-BBC2D15F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6A6C-1FC1-2044-B4CB-3D2D8E76F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41C0-640B-154D-8624-01DA71363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2BF7-EFB8-DF49-95E8-7FD05BA51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05A9-621F-7B4B-A58E-E7D42D448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3F7E-B121-7F40-87A4-F9EA4B01F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DA28-3A05-A14A-9934-FF1584EBB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854C-E07C-D447-B898-423BF109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E9FC-A303-F841-83D5-B1FFC7A4C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B05A1-BC5B-5E4E-8E14-72185A03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26E9-1BD0-7845-BAE0-FA6BCE269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pitchFamily="-112" charset="0"/>
              </a:defRPr>
            </a:lvl1pPr>
          </a:lstStyle>
          <a:p>
            <a:pPr>
              <a:defRPr/>
            </a:pPr>
            <a:fld id="{BEBB47FE-527F-5D46-A7C9-1672C18D2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!OLE_LINK1" TargetMode="Externa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!OLE_LINK1" TargetMode="Externa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hyperlink" Target="http://climate.agron.iastate.edu/" TargetMode="External"/><Relationship Id="rId4" Type="http://schemas.openxmlformats.org/officeDocument/2006/relationships/hyperlink" Target="http://rcmlab.agron.iastate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gstakle@iastate.edu" TargetMode="External"/><Relationship Id="rId5" Type="http://schemas.openxmlformats.org/officeDocument/2006/relationships/hyperlink" Target="http://www.narccap.ucar.edu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e_west_2048"/>
          <p:cNvPicPr>
            <a:picLocks noChangeAspect="1" noChangeArrowheads="1"/>
          </p:cNvPicPr>
          <p:nvPr/>
        </p:nvPicPr>
        <p:blipFill>
          <a:blip r:embed="rId3"/>
          <a:srcRect t="11476" b="135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-76200" y="661035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Image courtesy of NASA/GSFC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DJF preci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2257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Preci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5786438"/>
            <a:ext cx="7312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502400" y="746125"/>
            <a:ext cx="2190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December-January-February  Precipitation Change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6502400" y="3200400"/>
            <a:ext cx="264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2868613" y="2114550"/>
            <a:ext cx="488950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0.0</a:t>
            </a:r>
          </a:p>
        </p:txBody>
      </p:sp>
      <p:sp>
        <p:nvSpPr>
          <p:cNvPr id="47111" name="TextBox 6"/>
          <p:cNvSpPr txBox="1">
            <a:spLocks noChangeArrowheads="1"/>
          </p:cNvSpPr>
          <p:nvPr/>
        </p:nvSpPr>
        <p:spPr bwMode="auto">
          <a:xfrm>
            <a:off x="2868613" y="143827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A1BJJADelPglob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5678488" y="5257800"/>
            <a:ext cx="34655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Source:  IPCC 4</a:t>
            </a:r>
            <a:r>
              <a:rPr lang="en-US" sz="1400" baseline="30000">
                <a:solidFill>
                  <a:srgbClr val="85540A"/>
                </a:solidFill>
                <a:latin typeface="Franklin Gothic Book" pitchFamily="-112" charset="0"/>
              </a:rPr>
              <a:t>th</a:t>
            </a:r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 Assessment Report,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JA preci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3262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Preci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5786438"/>
            <a:ext cx="7312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6096000" y="762000"/>
            <a:ext cx="219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June-July-August  Precipitation Change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6096000" y="2895600"/>
            <a:ext cx="274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3205163" y="2114550"/>
            <a:ext cx="641350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-0.1</a:t>
            </a:r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3357563" y="133032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0" y="1292225"/>
          <a:ext cx="7620000" cy="5565775"/>
        </p:xfrm>
        <a:graphic>
          <a:graphicData uri="http://schemas.openxmlformats.org/presentationml/2006/ole">
            <p:oleObj spid="_x0000_s83970" name="Document" r:id="rId4" imgW="3392424" imgH="2478024" progId="Word.Document.8">
              <p:embed/>
            </p:oleObj>
          </a:graphicData>
        </a:graphic>
      </p:graphicFrame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00" y="6027738"/>
            <a:ext cx="15240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Adapted from Folland et al. [2001]</a:t>
            </a:r>
            <a:r>
              <a:rPr lang="en-GB" sz="1600">
                <a:latin typeface="Times New Roman" pitchFamily="-112" charset="0"/>
              </a:rPr>
              <a:t> </a:t>
            </a:r>
            <a:endParaRPr lang="en-US" sz="1600">
              <a:latin typeface="Times New Roman" pitchFamily="-112" charset="0"/>
            </a:endParaRPr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762000" y="228600"/>
            <a:ext cx="7567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000090"/>
                </a:solidFill>
              </a:rPr>
              <a:t>Observed Summer (JJA) Daily Maximum Temperature </a:t>
            </a:r>
          </a:p>
          <a:p>
            <a:pPr algn="ctr"/>
            <a:r>
              <a:rPr lang="en-GB">
                <a:solidFill>
                  <a:srgbClr val="000090"/>
                </a:solidFill>
              </a:rPr>
              <a:t>Changes (K),  1976-2000 </a:t>
            </a:r>
            <a:endParaRPr lang="en-US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1524000" y="152400"/>
            <a:ext cx="6122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212189"/>
                </a:solidFill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1371600" y="1981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1983:  13</a:t>
            </a: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4038600" y="2362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1988:  10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7315200" y="41148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2009:  0</a:t>
            </a:r>
          </a:p>
        </p:txBody>
      </p:sp>
      <p:cxnSp>
        <p:nvCxnSpPr>
          <p:cNvPr id="53255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4991100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1524000" y="152400"/>
            <a:ext cx="6122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212189"/>
                </a:solidFill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371600" y="1981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1983:  13</a:t>
            </a: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4038600" y="2362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1988:  10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7315200" y="41148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2009:  0</a:t>
            </a:r>
          </a:p>
        </p:txBody>
      </p:sp>
      <p:cxnSp>
        <p:nvCxnSpPr>
          <p:cNvPr id="55303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4991100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55304" name="Left Brace 9"/>
          <p:cNvSpPr>
            <a:spLocks/>
          </p:cNvSpPr>
          <p:nvPr/>
        </p:nvSpPr>
        <p:spPr bwMode="auto">
          <a:xfrm rot="5400000">
            <a:off x="5905500" y="1409700"/>
            <a:ext cx="762000" cy="44958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5305" name="TextBox 11"/>
          <p:cNvSpPr txBox="1">
            <a:spLocks noChangeArrowheads="1"/>
          </p:cNvSpPr>
          <p:nvPr/>
        </p:nvSpPr>
        <p:spPr bwMode="auto">
          <a:xfrm>
            <a:off x="4343400" y="2895600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6 days ≥ 100</a:t>
            </a:r>
            <a:r>
              <a:rPr lang="en-US" sz="1800" baseline="30000"/>
              <a:t>o</a:t>
            </a:r>
            <a:r>
              <a:rPr lang="en-US" sz="1800"/>
              <a:t>F in the last 20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sm_tmin_1975_le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3363"/>
            <a:ext cx="91757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1524000" y="152400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0090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66564" name="Oval 3"/>
          <p:cNvSpPr>
            <a:spLocks noChangeArrowheads="1"/>
          </p:cNvSpPr>
          <p:nvPr/>
        </p:nvSpPr>
        <p:spPr bwMode="auto">
          <a:xfrm>
            <a:off x="8458200" y="5638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7467600" y="579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2009</a:t>
            </a:r>
          </a:p>
        </p:txBody>
      </p:sp>
      <p:cxnSp>
        <p:nvCxnSpPr>
          <p:cNvPr id="66566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8305800" y="5867400"/>
            <a:ext cx="228600" cy="228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6567" name="Oval 8"/>
          <p:cNvSpPr>
            <a:spLocks noChangeArrowheads="1"/>
          </p:cNvSpPr>
          <p:nvPr/>
        </p:nvSpPr>
        <p:spPr bwMode="auto">
          <a:xfrm>
            <a:off x="8534400" y="5029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9"/>
          <p:cNvSpPr txBox="1">
            <a:spLocks noChangeArrowheads="1"/>
          </p:cNvSpPr>
          <p:nvPr/>
        </p:nvSpPr>
        <p:spPr bwMode="auto">
          <a:xfrm>
            <a:off x="7543800" y="3581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2010</a:t>
            </a:r>
          </a:p>
        </p:txBody>
      </p:sp>
      <p:cxnSp>
        <p:nvCxnSpPr>
          <p:cNvPr id="66569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7924800" y="4267200"/>
            <a:ext cx="1219200" cy="304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sm_tmin_1975_le-1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2888"/>
            <a:ext cx="9158288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1524000" y="152400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0090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67588" name="Oval 3"/>
          <p:cNvSpPr>
            <a:spLocks noChangeArrowheads="1"/>
          </p:cNvSpPr>
          <p:nvPr/>
        </p:nvSpPr>
        <p:spPr bwMode="auto">
          <a:xfrm>
            <a:off x="8610600" y="5410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7589" name="Oval 4"/>
          <p:cNvSpPr>
            <a:spLocks noChangeArrowheads="1"/>
          </p:cNvSpPr>
          <p:nvPr/>
        </p:nvSpPr>
        <p:spPr bwMode="auto">
          <a:xfrm>
            <a:off x="8534400" y="601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70104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2009</a:t>
            </a:r>
          </a:p>
        </p:txBody>
      </p:sp>
      <p:cxnSp>
        <p:nvCxnSpPr>
          <p:cNvPr id="67591" name="Straight Arrow Connector 7"/>
          <p:cNvCxnSpPr>
            <a:cxnSpLocks noChangeShapeType="1"/>
            <a:endCxn id="67589" idx="3"/>
          </p:cNvCxnSpPr>
          <p:nvPr/>
        </p:nvCxnSpPr>
        <p:spPr bwMode="auto">
          <a:xfrm flipV="1">
            <a:off x="7924800" y="6215063"/>
            <a:ext cx="642938" cy="4143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7592" name="TextBox 8"/>
          <p:cNvSpPr txBox="1">
            <a:spLocks noChangeArrowheads="1"/>
          </p:cNvSpPr>
          <p:nvPr/>
        </p:nvSpPr>
        <p:spPr bwMode="auto">
          <a:xfrm>
            <a:off x="7543800" y="4419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2010</a:t>
            </a:r>
          </a:p>
        </p:txBody>
      </p:sp>
      <p:cxnSp>
        <p:nvCxnSpPr>
          <p:cNvPr id="67593" name="Straight Arrow Connector 9"/>
          <p:cNvCxnSpPr>
            <a:cxnSpLocks noChangeShapeType="1"/>
          </p:cNvCxnSpPr>
          <p:nvPr/>
        </p:nvCxnSpPr>
        <p:spPr bwMode="auto">
          <a:xfrm rot="16200000" flipH="1">
            <a:off x="8131969" y="4931569"/>
            <a:ext cx="652462" cy="304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7594" name="Straight Connector 12"/>
          <p:cNvCxnSpPr>
            <a:cxnSpLocks noChangeShapeType="1"/>
          </p:cNvCxnSpPr>
          <p:nvPr/>
        </p:nvCxnSpPr>
        <p:spPr bwMode="auto">
          <a:xfrm>
            <a:off x="685800" y="5181600"/>
            <a:ext cx="7162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67595" name="TextBox 15"/>
          <p:cNvSpPr txBox="1">
            <a:spLocks noChangeArrowheads="1"/>
          </p:cNvSpPr>
          <p:nvPr/>
        </p:nvSpPr>
        <p:spPr bwMode="auto">
          <a:xfrm>
            <a:off x="3657600" y="26670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Average 1976-2005:  3.2 days/yr</a:t>
            </a:r>
          </a:p>
        </p:txBody>
      </p:sp>
      <p:cxnSp>
        <p:nvCxnSpPr>
          <p:cNvPr id="67596" name="Straight Arrow Connector 16"/>
          <p:cNvCxnSpPr>
            <a:cxnSpLocks noChangeShapeType="1"/>
          </p:cNvCxnSpPr>
          <p:nvPr/>
        </p:nvCxnSpPr>
        <p:spPr bwMode="auto">
          <a:xfrm rot="5400000">
            <a:off x="6591300" y="3390900"/>
            <a:ext cx="2209800" cy="1371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sm_tmin_1975_le-1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2888"/>
            <a:ext cx="9158288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1524000" y="152400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0090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68612" name="Oval 3"/>
          <p:cNvSpPr>
            <a:spLocks noChangeArrowheads="1"/>
          </p:cNvSpPr>
          <p:nvPr/>
        </p:nvSpPr>
        <p:spPr bwMode="auto">
          <a:xfrm>
            <a:off x="8610600" y="5410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8613" name="Oval 4"/>
          <p:cNvSpPr>
            <a:spLocks noChangeArrowheads="1"/>
          </p:cNvSpPr>
          <p:nvPr/>
        </p:nvSpPr>
        <p:spPr bwMode="auto">
          <a:xfrm>
            <a:off x="8534400" y="601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8614" name="TextBox 5"/>
          <p:cNvSpPr txBox="1">
            <a:spLocks noChangeArrowheads="1"/>
          </p:cNvSpPr>
          <p:nvPr/>
        </p:nvSpPr>
        <p:spPr bwMode="auto">
          <a:xfrm>
            <a:off x="70104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2009</a:t>
            </a:r>
          </a:p>
        </p:txBody>
      </p:sp>
      <p:cxnSp>
        <p:nvCxnSpPr>
          <p:cNvPr id="68615" name="Straight Arrow Connector 7"/>
          <p:cNvCxnSpPr>
            <a:cxnSpLocks noChangeShapeType="1"/>
            <a:endCxn id="68613" idx="3"/>
          </p:cNvCxnSpPr>
          <p:nvPr/>
        </p:nvCxnSpPr>
        <p:spPr bwMode="auto">
          <a:xfrm flipV="1">
            <a:off x="7924800" y="6215063"/>
            <a:ext cx="642938" cy="4143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8616" name="TextBox 8"/>
          <p:cNvSpPr txBox="1">
            <a:spLocks noChangeArrowheads="1"/>
          </p:cNvSpPr>
          <p:nvPr/>
        </p:nvSpPr>
        <p:spPr bwMode="auto">
          <a:xfrm>
            <a:off x="7543800" y="4419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2010</a:t>
            </a:r>
          </a:p>
        </p:txBody>
      </p:sp>
      <p:cxnSp>
        <p:nvCxnSpPr>
          <p:cNvPr id="68617" name="Straight Arrow Connector 9"/>
          <p:cNvCxnSpPr>
            <a:cxnSpLocks noChangeShapeType="1"/>
          </p:cNvCxnSpPr>
          <p:nvPr/>
        </p:nvCxnSpPr>
        <p:spPr bwMode="auto">
          <a:xfrm rot="16200000" flipH="1">
            <a:off x="8131969" y="4931569"/>
            <a:ext cx="652462" cy="304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8618" name="Straight Connector 12"/>
          <p:cNvCxnSpPr>
            <a:cxnSpLocks noChangeShapeType="1"/>
          </p:cNvCxnSpPr>
          <p:nvPr/>
        </p:nvCxnSpPr>
        <p:spPr bwMode="auto">
          <a:xfrm>
            <a:off x="685800" y="5181600"/>
            <a:ext cx="7162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68619" name="TextBox 15"/>
          <p:cNvSpPr txBox="1">
            <a:spLocks noChangeArrowheads="1"/>
          </p:cNvSpPr>
          <p:nvPr/>
        </p:nvSpPr>
        <p:spPr bwMode="auto">
          <a:xfrm>
            <a:off x="3657600" y="26670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Average 1976-2005:  3.2 days/yr</a:t>
            </a:r>
          </a:p>
        </p:txBody>
      </p:sp>
      <p:cxnSp>
        <p:nvCxnSpPr>
          <p:cNvPr id="68620" name="Straight Arrow Connector 16"/>
          <p:cNvCxnSpPr>
            <a:cxnSpLocks noChangeShapeType="1"/>
          </p:cNvCxnSpPr>
          <p:nvPr/>
        </p:nvCxnSpPr>
        <p:spPr bwMode="auto">
          <a:xfrm rot="5400000">
            <a:off x="6591300" y="3390900"/>
            <a:ext cx="2209800" cy="1371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8621" name="TextBox 18"/>
          <p:cNvSpPr txBox="1">
            <a:spLocks noChangeArrowheads="1"/>
          </p:cNvSpPr>
          <p:nvPr/>
        </p:nvSpPr>
        <p:spPr bwMode="auto">
          <a:xfrm>
            <a:off x="1066800" y="10668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Caution:  Not adjusted for possible urban influence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-77701" y="1066800"/>
          <a:ext cx="9221701" cy="5791200"/>
        </p:xfrm>
        <a:graphic>
          <a:graphicData uri="http://schemas.openxmlformats.org/presentationml/2006/ole">
            <p:oleObj spid="_x0000_s135170" name="Document" r:id="rId3" imgW="5473700" imgH="2578100" progId="Word.Document.12">
              <p:link updateAutomatic="1"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3200400" y="228600"/>
            <a:ext cx="2555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Ames Data</a:t>
            </a:r>
            <a:endParaRPr lang="en-US" sz="4000" b="1" dirty="0">
              <a:solidFill>
                <a:srgbClr val="000090"/>
              </a:solidFill>
              <a:latin typeface="Franklin Gothic Book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9916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Assessment of Potential Impacts of Climate Changes on </a:t>
            </a:r>
            <a:r>
              <a:rPr lang="en-US" sz="2800" b="1" dirty="0" smtClean="0">
                <a:solidFill>
                  <a:srgbClr val="000090"/>
                </a:solidFill>
              </a:rPr>
              <a:t>Iowa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</a:rPr>
              <a:t>Using </a:t>
            </a:r>
            <a:r>
              <a:rPr lang="en-US" sz="2800" b="1" dirty="0" smtClean="0">
                <a:solidFill>
                  <a:srgbClr val="000090"/>
                </a:solidFill>
              </a:rPr>
              <a:t>Current Trends and Future </a:t>
            </a:r>
            <a:r>
              <a:rPr lang="en-US" sz="2800" b="1" dirty="0" smtClean="0">
                <a:solidFill>
                  <a:srgbClr val="000090"/>
                </a:solidFill>
              </a:rPr>
              <a:t>Projections</a:t>
            </a:r>
            <a:r>
              <a:rPr lang="en-US" sz="3600" b="1" dirty="0" smtClean="0">
                <a:solidFill>
                  <a:srgbClr val="000090"/>
                </a:solidFill>
              </a:rPr>
              <a:t/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en-US" sz="2400" b="1" dirty="0" smtClean="0">
              <a:solidFill>
                <a:srgbClr val="000090"/>
              </a:solidFill>
              <a:latin typeface="Times New Roman" pitchFamily="-11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667000"/>
            <a:ext cx="6400800" cy="1752600"/>
          </a:xfrm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marL="342900" indent="-342900">
              <a:buFont typeface="Wingdings" pitchFamily="-112" charset="2"/>
              <a:buNone/>
              <a:defRPr/>
            </a:pPr>
            <a:r>
              <a:rPr lang="en-US" sz="2000" dirty="0">
                <a:solidFill>
                  <a:schemeClr val="hlink"/>
                </a:solidFill>
                <a:latin typeface="Arial" pitchFamily="-112" charset="0"/>
              </a:rPr>
              <a:t>Eugene S. Takle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chemeClr val="hlink"/>
                </a:solidFill>
                <a:latin typeface="Arial" pitchFamily="-112" charset="0"/>
              </a:rPr>
              <a:t>Director, Climate Science Initiative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chemeClr val="hlink"/>
                </a:solidFill>
                <a:latin typeface="Arial" pitchFamily="-112" charset="0"/>
              </a:rPr>
              <a:t>Professor of Atmospheric Science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Department of Geological and Atmospheric Sciences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chemeClr val="hlink"/>
                </a:solidFill>
                <a:latin typeface="Arial" pitchFamily="-112" charset="0"/>
              </a:rPr>
              <a:t>Professor of Agricultural Meteorology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Department of Agronomy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Iowa State University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Ames, Iowa 50011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 err="1">
                <a:solidFill>
                  <a:srgbClr val="FF3A65"/>
                </a:solidFill>
                <a:latin typeface="Arial" pitchFamily="-112" charset="0"/>
              </a:rPr>
              <a:t>gstakle@iastate.edu</a:t>
            </a:r>
            <a:endParaRPr lang="en-US" sz="1400" dirty="0">
              <a:latin typeface="Arial" pitchFamily="-112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534026" y="5638800"/>
            <a:ext cx="3155949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 smtClean="0">
                <a:solidFill>
                  <a:srgbClr val="B21524"/>
                </a:solidFill>
              </a:rPr>
              <a:t>House of Representatives</a:t>
            </a:r>
          </a:p>
          <a:p>
            <a:pPr algn="r"/>
            <a:r>
              <a:rPr lang="en-US" sz="1400" i="1" dirty="0" smtClean="0">
                <a:solidFill>
                  <a:srgbClr val="B21524"/>
                </a:solidFill>
              </a:rPr>
              <a:t>Environmental Protection Committee</a:t>
            </a:r>
          </a:p>
          <a:p>
            <a:pPr algn="r"/>
            <a:r>
              <a:rPr lang="en-US" sz="1400" i="1" dirty="0" smtClean="0">
                <a:solidFill>
                  <a:srgbClr val="B21524"/>
                </a:solidFill>
              </a:rPr>
              <a:t>Iowa Legislature</a:t>
            </a:r>
          </a:p>
          <a:p>
            <a:pPr algn="r"/>
            <a:r>
              <a:rPr lang="en-US" sz="1400" i="1" dirty="0" smtClean="0">
                <a:solidFill>
                  <a:srgbClr val="B21524"/>
                </a:solidFill>
              </a:rPr>
              <a:t>Des Moines</a:t>
            </a:r>
            <a:r>
              <a:rPr lang="en-US" sz="1400" i="1" dirty="0" smtClean="0">
                <a:solidFill>
                  <a:srgbClr val="B21524"/>
                </a:solidFill>
              </a:rPr>
              <a:t> </a:t>
            </a:r>
          </a:p>
          <a:p>
            <a:pPr algn="r"/>
            <a:r>
              <a:rPr lang="en-US" sz="1400" i="1" dirty="0" smtClean="0">
                <a:solidFill>
                  <a:srgbClr val="B21524"/>
                </a:solidFill>
              </a:rPr>
              <a:t>13 January 2010</a:t>
            </a:r>
            <a:endParaRPr lang="en-US" sz="1400" i="1" dirty="0">
              <a:solidFill>
                <a:srgbClr val="B2152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-77701" y="1066800"/>
          <a:ext cx="9221701" cy="5791200"/>
        </p:xfrm>
        <a:graphic>
          <a:graphicData uri="http://schemas.openxmlformats.org/presentationml/2006/ole">
            <p:oleObj spid="_x0000_s136194" name="Document" r:id="rId3" imgW="5473700" imgH="2578100" progId="Word.Document.12">
              <p:link updateAutomatic="1"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3200400" y="228600"/>
            <a:ext cx="2555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Ames Data</a:t>
            </a:r>
            <a:endParaRPr lang="en-US" sz="4000" b="1" dirty="0">
              <a:solidFill>
                <a:srgbClr val="000090"/>
              </a:solidFill>
              <a:latin typeface="Franklin Gothic Book" pitchFamily="34" charset="0"/>
              <a:ea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172200" y="3657600"/>
            <a:ext cx="2514600" cy="1219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019800" y="4114800"/>
            <a:ext cx="22098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724400" y="2286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 1971-2000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6400800" y="3200400"/>
            <a:ext cx="13716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A_frost_free_days_189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1524000" y="152400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0090"/>
                </a:solidFill>
                <a:ea typeface="Arial" pitchFamily="34" charset="0"/>
                <a:cs typeface="Arial" pitchFamily="34" charset="0"/>
              </a:rPr>
              <a:t>State-Wide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1524000" y="152400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212189"/>
                </a:solidFill>
                <a:ea typeface="Arial" pitchFamily="34" charset="0"/>
                <a:cs typeface="Arial" pitchFamily="34" charset="0"/>
              </a:rPr>
              <a:t>State-Wide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IA_total_avg_fall_precip_197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51200"/>
            <a:ext cx="91440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5" descr="IA_total_avg_spring_precip_197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852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3048000" y="228600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Box 6"/>
          <p:cNvSpPr txBox="1">
            <a:spLocks noChangeArrowheads="1"/>
          </p:cNvSpPr>
          <p:nvPr/>
        </p:nvSpPr>
        <p:spPr bwMode="auto">
          <a:xfrm>
            <a:off x="5562600" y="457200"/>
            <a:ext cx="32766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12189"/>
                </a:solidFill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midwestern U.S.; this trend is statistically significant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rp_precip_1895_ge3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2388"/>
            <a:ext cx="921385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719388" y="228600"/>
            <a:ext cx="424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0090"/>
                </a:solidFill>
                <a:latin typeface="Franklin Gothic Book" pitchFamily="34" charset="0"/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6477000"/>
            <a:ext cx="89154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D. Herzmann, Iowa Environmental Mesonet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Projected Changes* for the </a:t>
            </a:r>
            <a:b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</a:b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Climate of the Midwest  </a:t>
            </a:r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3366FF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Temperature</a:t>
            </a:r>
            <a:endParaRPr lang="en-US" smtClean="0">
              <a:solidFill>
                <a:srgbClr val="3366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133600"/>
            <a:ext cx="6553200" cy="30480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Longer frost-free period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Higher average winter temperatures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Fewer extreme cold temperatures in winter (high)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FF1B33"/>
                </a:solidFill>
                <a:latin typeface="Arial"/>
                <a:cs typeface="Arial"/>
              </a:rPr>
              <a:t>Fewer extreme high temperatures in summer in short term but more in long term (medium) 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Higher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nighttime temperatures both summer and winter (high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More freeze-thaw cycles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Increased temperature variability (high)</a:t>
            </a:r>
            <a:endParaRPr lang="en-US" sz="20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endParaRPr lang="en-US" sz="2400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endParaRPr lang="en-US" sz="1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670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Arial"/>
              </a:rPr>
              <a:t>Follows trend of last 25 years and projected by models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solidFill>
                  <a:srgbClr val="FF1B33"/>
                </a:solidFill>
                <a:latin typeface="Arial"/>
                <a:ea typeface="ＭＳ Ｐゴシック" pitchFamily="-107" charset="-128"/>
                <a:cs typeface="Arial"/>
              </a:rPr>
              <a:t>No current trend but model suggestion or current trend but model inconclusive</a:t>
            </a:r>
            <a:endParaRPr lang="en-US" sz="1400" dirty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0117" name="TextBox 6"/>
          <p:cNvSpPr txBox="1">
            <a:spLocks noChangeArrowheads="1"/>
          </p:cNvSpPr>
          <p:nvPr/>
        </p:nvSpPr>
        <p:spPr bwMode="auto">
          <a:xfrm>
            <a:off x="6715125" y="655002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0"/>
                </a:solidFill>
              </a:rPr>
              <a:t>*Estimated from IPCC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828800"/>
            <a:ext cx="68580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More (~10%) precipitation annually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Change in “seasonality”:  Most of the increase will come in the first half of the year (wetter springs, drier summers)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More water-logging of soils (medium)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More variability of summer precipitation (high)</a:t>
            </a:r>
          </a:p>
          <a:p>
            <a:pPr lvl="1">
              <a:lnSpc>
                <a:spcPct val="90000"/>
              </a:lnSpc>
              <a:buFont typeface="Wingdings" pitchFamily="-107" charset="2"/>
              <a:buChar char=""/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More intense rain events and hence more runoff (high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-107" charset="2"/>
              <a:buChar char="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Higher episodic </a:t>
            </a:r>
            <a:r>
              <a:rPr lang="en-US" sz="1800" dirty="0" err="1" smtClean="0">
                <a:solidFill>
                  <a:srgbClr val="FF1B33"/>
                </a:solidFill>
                <a:latin typeface="Arial"/>
                <a:cs typeface="Arial"/>
              </a:rPr>
              <a:t>streamflow</a:t>
            </a: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 (medium)</a:t>
            </a:r>
          </a:p>
          <a:p>
            <a:pPr lvl="1">
              <a:lnSpc>
                <a:spcPct val="90000"/>
              </a:lnSpc>
              <a:buFont typeface="Wingdings" pitchFamily="-107" charset="2"/>
              <a:buChar char="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Longer periods without rain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Higher </a:t>
            </a: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absolute humidity (high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Stronger storm systems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More winter soil moisture recharge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Snowfall increases (late winter) in short term but                              decreases in the long run (medium)</a:t>
            </a:r>
          </a:p>
        </p:txBody>
      </p:sp>
      <p:sp>
        <p:nvSpPr>
          <p:cNvPr id="92163" name="TextBox 6"/>
          <p:cNvSpPr txBox="1">
            <a:spLocks noChangeArrowheads="1"/>
          </p:cNvSpPr>
          <p:nvPr/>
        </p:nvSpPr>
        <p:spPr bwMode="auto">
          <a:xfrm>
            <a:off x="6715125" y="655002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0"/>
                </a:solidFill>
              </a:rPr>
              <a:t>*Estimated from IPCC reports</a:t>
            </a: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Projected Changes* for the </a:t>
            </a:r>
            <a:b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</a:b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Climate of the Midwest  </a:t>
            </a:r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3366FF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Precipitation</a:t>
            </a:r>
            <a:endParaRPr lang="en-US" smtClean="0">
              <a:solidFill>
                <a:srgbClr val="3366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670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Arial"/>
              </a:rPr>
              <a:t>Follows trend of last 25 years and projected by models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solidFill>
                  <a:srgbClr val="FF1B33"/>
                </a:solidFill>
                <a:latin typeface="Arial"/>
                <a:ea typeface="ＭＳ Ｐゴシック" pitchFamily="-107" charset="-128"/>
                <a:cs typeface="Arial"/>
              </a:rPr>
              <a:t>No current trend but model suggestion or current trend but model inconclusive</a:t>
            </a:r>
            <a:endParaRPr lang="en-US" sz="1400" dirty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212189"/>
                </a:solidFill>
                <a:latin typeface="Arial" pitchFamily="-112" charset="0"/>
              </a:rPr>
              <a:t>Outline</a:t>
            </a:r>
            <a:endParaRPr lang="en-US">
              <a:solidFill>
                <a:srgbClr val="21218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752600"/>
            <a:ext cx="6096000" cy="3581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Quick overview of global climate changes</a:t>
            </a:r>
            <a:endParaRPr lang="en-US" sz="2800" dirty="0" smtClean="0">
              <a:solidFill>
                <a:srgbClr val="2A3F9C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Examples of recent climate change in Iowa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Assessment of future climate change for Iowa</a:t>
            </a:r>
            <a:endParaRPr lang="en-US" sz="2800" dirty="0" smtClean="0">
              <a:solidFill>
                <a:srgbClr val="2A3F9C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Impacts of climate change for Iowa</a:t>
            </a:r>
            <a:endParaRPr lang="en-US" sz="2800" dirty="0" smtClean="0">
              <a:solidFill>
                <a:srgbClr val="2A3F9C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60198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Reduced wind speeds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Reduced solar radiation (medium)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Increased </a:t>
            </a: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tropospheric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ozone (high)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Accelerated loss of soil carbon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Phenological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stages are shortened (high)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Weeds grow more rapidly under elevated atmospheric CO2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Weeds migrate northward and are less sensitive to       herbicides (high)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Plants have increased water used efficiency (high)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670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Arial"/>
              </a:rPr>
              <a:t>Follows trend of last 25 years and projected by models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solidFill>
                  <a:srgbClr val="FF1B33"/>
                </a:solidFill>
                <a:latin typeface="Arial"/>
                <a:ea typeface="ＭＳ Ｐゴシック" pitchFamily="-107" charset="-128"/>
                <a:cs typeface="Arial"/>
              </a:rPr>
              <a:t>No current trend but model suggestion or current trend but model inconclusive</a:t>
            </a:r>
            <a:endParaRPr lang="en-US" sz="1400" dirty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5919788" y="6550025"/>
            <a:ext cx="3224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Tahoma" pitchFamily="-112" charset="0"/>
              </a:rPr>
              <a:t>*</a:t>
            </a:r>
            <a:r>
              <a:rPr lang="en-US" sz="1400">
                <a:solidFill>
                  <a:srgbClr val="000090"/>
                </a:solidFill>
                <a:latin typeface="Tahoma" pitchFamily="-112" charset="0"/>
                <a:ea typeface="Arial" pitchFamily="-112" charset="0"/>
                <a:cs typeface="Arial" pitchFamily="-112" charset="0"/>
              </a:rPr>
              <a:t>Estimated from IPCC and CCSP reports</a:t>
            </a: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Projected Changes* for the </a:t>
            </a:r>
            <a:b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</a:b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Climate of the Midwest  </a:t>
            </a:r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3366FF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Other</a:t>
            </a:r>
            <a:endParaRPr lang="en-US" smtClean="0">
              <a:solidFill>
                <a:srgbClr val="3366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Successful Farm Articl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7693" r="-27693"/>
          <a:stretch>
            <a:fillRect/>
          </a:stretch>
        </p:blipFill>
        <p:spPr>
          <a:xfrm>
            <a:off x="-2590800" y="0"/>
            <a:ext cx="14325600" cy="6858000"/>
          </a:xfrm>
        </p:spPr>
      </p:pic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0" y="1524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Successful Farming </a:t>
            </a:r>
            <a:r>
              <a:rPr lang="en-US" sz="1200" dirty="0">
                <a:solidFill>
                  <a:schemeClr val="bg1"/>
                </a:solidFill>
              </a:rPr>
              <a:t>Jan 2010</a:t>
            </a:r>
          </a:p>
          <a:p>
            <a:r>
              <a:rPr lang="en-US" sz="1200" dirty="0">
                <a:solidFill>
                  <a:schemeClr val="bg1"/>
                </a:solidFill>
              </a:rPr>
              <a:t>Dan </a:t>
            </a:r>
            <a:r>
              <a:rPr lang="en-US" sz="1200" dirty="0" smtClean="0">
                <a:solidFill>
                  <a:schemeClr val="bg1"/>
                </a:solidFill>
              </a:rPr>
              <a:t>Looker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(used by permission)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000" dirty="0" smtClean="0">
                <a:solidFill>
                  <a:srgbClr val="212189"/>
                </a:solidFill>
              </a:rPr>
              <a:t>Summary of </a:t>
            </a:r>
            <a:r>
              <a:rPr lang="en-US" sz="4000" dirty="0" smtClean="0">
                <a:solidFill>
                  <a:srgbClr val="212189"/>
                </a:solidFill>
              </a:rPr>
              <a:t>Impacts: Agriculture</a:t>
            </a:r>
            <a:endParaRPr lang="en-US" sz="4000" dirty="0">
              <a:solidFill>
                <a:srgbClr val="2121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86000" y="1447800"/>
            <a:ext cx="3276600" cy="4114800"/>
          </a:xfrm>
        </p:spPr>
        <p:txBody>
          <a:bodyPr/>
          <a:lstStyle/>
          <a:p>
            <a:r>
              <a:rPr lang="en-US" sz="1600" dirty="0" smtClean="0">
                <a:solidFill>
                  <a:srgbClr val="212189"/>
                </a:solidFill>
              </a:rPr>
              <a:t>Droughts and floods</a:t>
            </a:r>
          </a:p>
          <a:p>
            <a:r>
              <a:rPr lang="en-US" sz="1600" dirty="0" smtClean="0">
                <a:solidFill>
                  <a:srgbClr val="212189"/>
                </a:solidFill>
              </a:rPr>
              <a:t>Soil erosion</a:t>
            </a:r>
          </a:p>
          <a:p>
            <a:r>
              <a:rPr lang="en-US" sz="1600" dirty="0" smtClean="0">
                <a:solidFill>
                  <a:srgbClr val="212189"/>
                </a:solidFill>
              </a:rPr>
              <a:t>Accelerated weed growth</a:t>
            </a:r>
          </a:p>
          <a:p>
            <a:r>
              <a:rPr lang="en-US" sz="1600" dirty="0" smtClean="0">
                <a:solidFill>
                  <a:srgbClr val="212189"/>
                </a:solidFill>
              </a:rPr>
              <a:t>Soil carbon gain or loss</a:t>
            </a:r>
          </a:p>
          <a:p>
            <a:r>
              <a:rPr lang="en-US" sz="1600" dirty="0" smtClean="0">
                <a:solidFill>
                  <a:srgbClr val="212189"/>
                </a:solidFill>
              </a:rPr>
              <a:t>Commodity crops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Frost-free days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Last spring frost, first fall frost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Intensive heat during pollination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Pests and pathogens 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Fungus, molds, toxins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Soils compaction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Water logging of soils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Fall crop dry-down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Harvest conditions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Hail</a:t>
            </a:r>
            <a:endParaRPr lang="en-US" sz="1400" dirty="0">
              <a:solidFill>
                <a:srgbClr val="212189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1447800"/>
            <a:ext cx="3810000" cy="4114800"/>
          </a:xfrm>
        </p:spPr>
        <p:txBody>
          <a:bodyPr/>
          <a:lstStyle/>
          <a:p>
            <a:r>
              <a:rPr lang="en-US" sz="1600" dirty="0" smtClean="0">
                <a:solidFill>
                  <a:srgbClr val="212189"/>
                </a:solidFill>
              </a:rPr>
              <a:t>Energy crops</a:t>
            </a:r>
          </a:p>
          <a:p>
            <a:r>
              <a:rPr lang="en-US" sz="1600" dirty="0" smtClean="0">
                <a:solidFill>
                  <a:srgbClr val="212189"/>
                </a:solidFill>
              </a:rPr>
              <a:t>Specialty crops</a:t>
            </a:r>
          </a:p>
          <a:p>
            <a:r>
              <a:rPr lang="en-US" sz="1600" dirty="0" smtClean="0">
                <a:solidFill>
                  <a:srgbClr val="212189"/>
                </a:solidFill>
              </a:rPr>
              <a:t>Animal </a:t>
            </a:r>
            <a:r>
              <a:rPr lang="en-US" sz="1600" dirty="0" smtClean="0">
                <a:solidFill>
                  <a:srgbClr val="212189"/>
                </a:solidFill>
              </a:rPr>
              <a:t>agriculture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Milk </a:t>
            </a:r>
            <a:r>
              <a:rPr lang="en-US" sz="1400" dirty="0" smtClean="0">
                <a:solidFill>
                  <a:srgbClr val="212189"/>
                </a:solidFill>
              </a:rPr>
              <a:t>and egg </a:t>
            </a:r>
            <a:r>
              <a:rPr lang="en-US" sz="1400" dirty="0" smtClean="0">
                <a:solidFill>
                  <a:srgbClr val="212189"/>
                </a:solidFill>
              </a:rPr>
              <a:t>production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Breeding success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Weight </a:t>
            </a:r>
            <a:r>
              <a:rPr lang="en-US" sz="1400" dirty="0" smtClean="0">
                <a:solidFill>
                  <a:srgbClr val="212189"/>
                </a:solidFill>
              </a:rPr>
              <a:t>gains in meat </a:t>
            </a:r>
            <a:r>
              <a:rPr lang="en-US" sz="1400" dirty="0" smtClean="0">
                <a:solidFill>
                  <a:srgbClr val="212189"/>
                </a:solidFill>
              </a:rPr>
              <a:t>animals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Animal </a:t>
            </a:r>
            <a:r>
              <a:rPr lang="en-US" sz="1400" dirty="0" smtClean="0">
                <a:solidFill>
                  <a:srgbClr val="212189"/>
                </a:solidFill>
              </a:rPr>
              <a:t>health (heat, freezing precipitation</a:t>
            </a:r>
            <a:r>
              <a:rPr lang="en-US" sz="1400" dirty="0" smtClean="0">
                <a:solidFill>
                  <a:srgbClr val="212189"/>
                </a:solidFill>
              </a:rPr>
              <a:t>)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Disease</a:t>
            </a:r>
            <a:endParaRPr lang="en-US" sz="1400" dirty="0" smtClean="0">
              <a:solidFill>
                <a:srgbClr val="212189"/>
              </a:solidFill>
            </a:endParaRPr>
          </a:p>
          <a:p>
            <a:r>
              <a:rPr lang="en-US" sz="1600" dirty="0" smtClean="0">
                <a:solidFill>
                  <a:srgbClr val="212189"/>
                </a:solidFill>
              </a:rPr>
              <a:t>Agricultural soil drainage</a:t>
            </a:r>
          </a:p>
          <a:p>
            <a:r>
              <a:rPr lang="en-US" sz="1600" dirty="0" smtClean="0">
                <a:solidFill>
                  <a:srgbClr val="212189"/>
                </a:solidFill>
              </a:rPr>
              <a:t>Pests and </a:t>
            </a:r>
            <a:r>
              <a:rPr lang="en-US" sz="1600" dirty="0" smtClean="0">
                <a:solidFill>
                  <a:srgbClr val="212189"/>
                </a:solidFill>
              </a:rPr>
              <a:t>pathogens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More </a:t>
            </a:r>
            <a:r>
              <a:rPr lang="en-US" sz="1400" dirty="0" smtClean="0">
                <a:solidFill>
                  <a:srgbClr val="212189"/>
                </a:solidFill>
              </a:rPr>
              <a:t>favorable conditions due to higher humidity and more leaf </a:t>
            </a:r>
            <a:r>
              <a:rPr lang="en-US" sz="1400" dirty="0" smtClean="0">
                <a:solidFill>
                  <a:srgbClr val="212189"/>
                </a:solidFill>
              </a:rPr>
              <a:t>wetness</a:t>
            </a:r>
          </a:p>
          <a:p>
            <a:pPr lvl="1"/>
            <a:r>
              <a:rPr lang="en-US" sz="1400" dirty="0" smtClean="0">
                <a:solidFill>
                  <a:srgbClr val="212189"/>
                </a:solidFill>
              </a:rPr>
              <a:t>More </a:t>
            </a:r>
            <a:r>
              <a:rPr lang="en-US" sz="1400" dirty="0" smtClean="0">
                <a:solidFill>
                  <a:srgbClr val="212189"/>
                </a:solidFill>
              </a:rPr>
              <a:t>overwintering due to more mild winter temperatures</a:t>
            </a:r>
          </a:p>
          <a:p>
            <a:r>
              <a:rPr lang="en-US" sz="1600" dirty="0" smtClean="0">
                <a:solidFill>
                  <a:srgbClr val="212189"/>
                </a:solidFill>
              </a:rPr>
              <a:t>Impact of wind farms on crops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6400800"/>
            <a:ext cx="556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21524"/>
                </a:solidFill>
              </a:rPr>
              <a:t>List likely not complete</a:t>
            </a:r>
            <a:endParaRPr lang="en-US" dirty="0">
              <a:solidFill>
                <a:srgbClr val="B215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4114800"/>
          </a:xfrm>
        </p:spPr>
        <p:txBody>
          <a:bodyPr/>
          <a:lstStyle/>
          <a:p>
            <a:r>
              <a:rPr lang="en-US" sz="1800" dirty="0" smtClean="0">
                <a:solidFill>
                  <a:srgbClr val="000090"/>
                </a:solidFill>
              </a:rPr>
              <a:t>Lakes and streams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Water quantity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Water quality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Recreation impacts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Aquatic </a:t>
            </a:r>
            <a:r>
              <a:rPr lang="en-US" sz="1600" dirty="0" smtClean="0">
                <a:solidFill>
                  <a:srgbClr val="000090"/>
                </a:solidFill>
              </a:rPr>
              <a:t>ecosystems</a:t>
            </a:r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1800" dirty="0" err="1" smtClean="0">
                <a:solidFill>
                  <a:srgbClr val="000090"/>
                </a:solidFill>
              </a:rPr>
              <a:t>Streamflow</a:t>
            </a:r>
            <a:r>
              <a:rPr lang="en-US" sz="1800" dirty="0" smtClean="0">
                <a:solidFill>
                  <a:srgbClr val="000090"/>
                </a:solidFill>
              </a:rPr>
              <a:t>, major </a:t>
            </a:r>
            <a:r>
              <a:rPr lang="en-US" sz="1800" dirty="0" smtClean="0">
                <a:solidFill>
                  <a:srgbClr val="000090"/>
                </a:solidFill>
              </a:rPr>
              <a:t>rivers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Transportation disruption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Ecosystem resilience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Flooding</a:t>
            </a:r>
          </a:p>
          <a:p>
            <a:pPr lvl="2"/>
            <a:r>
              <a:rPr lang="en-US" sz="1400" dirty="0" smtClean="0">
                <a:solidFill>
                  <a:srgbClr val="000090"/>
                </a:solidFill>
              </a:rPr>
              <a:t>Increased </a:t>
            </a:r>
            <a:r>
              <a:rPr lang="en-US" sz="1400" dirty="0" smtClean="0">
                <a:solidFill>
                  <a:srgbClr val="000090"/>
                </a:solidFill>
              </a:rPr>
              <a:t>installation of drainage tile changes peak </a:t>
            </a:r>
            <a:r>
              <a:rPr lang="en-US" sz="1400" dirty="0" smtClean="0">
                <a:solidFill>
                  <a:srgbClr val="000090"/>
                </a:solidFill>
              </a:rPr>
              <a:t>flow</a:t>
            </a:r>
          </a:p>
          <a:p>
            <a:r>
              <a:rPr lang="en-US" sz="1800" dirty="0" smtClean="0">
                <a:solidFill>
                  <a:srgbClr val="000090"/>
                </a:solidFill>
              </a:rPr>
              <a:t>Reservoirs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Managing </a:t>
            </a:r>
            <a:r>
              <a:rPr lang="en-US" sz="1600" dirty="0" smtClean="0">
                <a:solidFill>
                  <a:srgbClr val="000090"/>
                </a:solidFill>
              </a:rPr>
              <a:t>water </a:t>
            </a:r>
            <a:r>
              <a:rPr lang="en-US" sz="1600" dirty="0" smtClean="0">
                <a:solidFill>
                  <a:srgbClr val="000090"/>
                </a:solidFill>
              </a:rPr>
              <a:t>levels</a:t>
            </a:r>
          </a:p>
          <a:p>
            <a:pPr lvl="2"/>
            <a:r>
              <a:rPr lang="en-US" sz="1400" dirty="0" smtClean="0">
                <a:solidFill>
                  <a:srgbClr val="000090"/>
                </a:solidFill>
              </a:rPr>
              <a:t>More </a:t>
            </a:r>
            <a:r>
              <a:rPr lang="en-US" sz="1400" dirty="0" smtClean="0">
                <a:solidFill>
                  <a:srgbClr val="000090"/>
                </a:solidFill>
              </a:rPr>
              <a:t>extreme precipitation </a:t>
            </a:r>
            <a:r>
              <a:rPr lang="en-US" sz="1400" dirty="0" smtClean="0">
                <a:solidFill>
                  <a:srgbClr val="000090"/>
                </a:solidFill>
              </a:rPr>
              <a:t>events</a:t>
            </a:r>
          </a:p>
          <a:p>
            <a:pPr lvl="2"/>
            <a:r>
              <a:rPr lang="en-US" sz="1400" dirty="0" smtClean="0">
                <a:solidFill>
                  <a:srgbClr val="000090"/>
                </a:solidFill>
              </a:rPr>
              <a:t>Increased </a:t>
            </a:r>
            <a:r>
              <a:rPr lang="en-US" sz="1400" dirty="0" smtClean="0">
                <a:solidFill>
                  <a:srgbClr val="000090"/>
                </a:solidFill>
              </a:rPr>
              <a:t>installation of drainage tile changes inflow </a:t>
            </a:r>
            <a:r>
              <a:rPr lang="en-US" sz="1400" dirty="0" smtClean="0">
                <a:solidFill>
                  <a:srgbClr val="000090"/>
                </a:solidFill>
              </a:rPr>
              <a:t>rates</a:t>
            </a:r>
            <a:endParaRPr lang="en-US" sz="14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Siltation</a:t>
            </a:r>
          </a:p>
          <a:p>
            <a:r>
              <a:rPr lang="en-US" sz="1800" dirty="0" smtClean="0">
                <a:solidFill>
                  <a:srgbClr val="000090"/>
                </a:solidFill>
              </a:rPr>
              <a:t>Rural </a:t>
            </a:r>
            <a:r>
              <a:rPr lang="en-US" sz="1800" dirty="0" smtClean="0">
                <a:solidFill>
                  <a:srgbClr val="000090"/>
                </a:solidFill>
              </a:rPr>
              <a:t>and urban water </a:t>
            </a:r>
            <a:r>
              <a:rPr lang="en-US" sz="1800" dirty="0" smtClean="0">
                <a:solidFill>
                  <a:srgbClr val="000090"/>
                </a:solidFill>
              </a:rPr>
              <a:t>supplies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Quantity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Quality</a:t>
            </a:r>
            <a:endParaRPr lang="en-US" sz="1600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21218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Impacts: Water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21218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400800"/>
            <a:ext cx="556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21524"/>
                </a:solidFill>
              </a:rPr>
              <a:t>List likely not complete</a:t>
            </a:r>
            <a:endParaRPr lang="en-US" dirty="0">
              <a:solidFill>
                <a:srgbClr val="B215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2971800" cy="4572000"/>
          </a:xfrm>
        </p:spPr>
        <p:txBody>
          <a:bodyPr/>
          <a:lstStyle/>
          <a:p>
            <a:r>
              <a:rPr lang="en-US" sz="1800" dirty="0" smtClean="0">
                <a:solidFill>
                  <a:srgbClr val="000090"/>
                </a:solidFill>
              </a:rPr>
              <a:t>Human </a:t>
            </a:r>
            <a:r>
              <a:rPr lang="en-US" sz="1800" dirty="0" smtClean="0">
                <a:solidFill>
                  <a:srgbClr val="000090"/>
                </a:solidFill>
              </a:rPr>
              <a:t>Health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Heat waves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Disease vectors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Hazard </a:t>
            </a:r>
            <a:r>
              <a:rPr lang="en-US" sz="1600" dirty="0" smtClean="0">
                <a:solidFill>
                  <a:srgbClr val="000090"/>
                </a:solidFill>
              </a:rPr>
              <a:t>mitigation (health effects of floods</a:t>
            </a:r>
            <a:r>
              <a:rPr lang="en-US" sz="16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Molds</a:t>
            </a:r>
          </a:p>
          <a:p>
            <a:pPr lvl="2"/>
            <a:r>
              <a:rPr lang="en-US" sz="1400" dirty="0" smtClean="0">
                <a:solidFill>
                  <a:srgbClr val="000090"/>
                </a:solidFill>
              </a:rPr>
              <a:t>more </a:t>
            </a:r>
            <a:r>
              <a:rPr lang="en-US" sz="1400" dirty="0" smtClean="0">
                <a:solidFill>
                  <a:srgbClr val="000090"/>
                </a:solidFill>
              </a:rPr>
              <a:t>groundwater and wet </a:t>
            </a:r>
            <a:r>
              <a:rPr lang="en-US" sz="1400" dirty="0" smtClean="0">
                <a:solidFill>
                  <a:srgbClr val="000090"/>
                </a:solidFill>
              </a:rPr>
              <a:t>basements</a:t>
            </a:r>
          </a:p>
          <a:p>
            <a:pPr lvl="2"/>
            <a:r>
              <a:rPr lang="en-US" sz="1400" dirty="0" smtClean="0">
                <a:solidFill>
                  <a:srgbClr val="000090"/>
                </a:solidFill>
              </a:rPr>
              <a:t>higher </a:t>
            </a:r>
            <a:r>
              <a:rPr lang="en-US" sz="1400" dirty="0" smtClean="0">
                <a:solidFill>
                  <a:srgbClr val="000090"/>
                </a:solidFill>
              </a:rPr>
              <a:t>ambient dew point </a:t>
            </a:r>
            <a:r>
              <a:rPr lang="en-US" sz="1400" dirty="0" smtClean="0">
                <a:solidFill>
                  <a:srgbClr val="000090"/>
                </a:solidFill>
              </a:rPr>
              <a:t>temperatures</a:t>
            </a:r>
          </a:p>
          <a:p>
            <a:r>
              <a:rPr lang="en-US" sz="1800" dirty="0" smtClean="0">
                <a:solidFill>
                  <a:srgbClr val="000090"/>
                </a:solidFill>
              </a:rPr>
              <a:t>Ecosystems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Functioning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Invasive species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Ecosystem </a:t>
            </a:r>
            <a:r>
              <a:rPr lang="en-US" sz="1600" dirty="0" smtClean="0">
                <a:solidFill>
                  <a:srgbClr val="000090"/>
                </a:solidFill>
              </a:rPr>
              <a:t>services</a:t>
            </a:r>
            <a:endParaRPr lang="en-US" sz="1800" dirty="0" smtClean="0">
              <a:solidFill>
                <a:srgbClr val="000090"/>
              </a:solidFill>
            </a:endParaRPr>
          </a:p>
          <a:p>
            <a:r>
              <a:rPr lang="en-US" sz="1800" dirty="0" smtClean="0">
                <a:solidFill>
                  <a:srgbClr val="000090"/>
                </a:solidFill>
              </a:rPr>
              <a:t>Fish and wildlife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200" y="1600200"/>
            <a:ext cx="3352800" cy="4114800"/>
          </a:xfrm>
        </p:spPr>
        <p:txBody>
          <a:bodyPr/>
          <a:lstStyle/>
          <a:p>
            <a:r>
              <a:rPr lang="en-US" sz="1800" dirty="0" smtClean="0">
                <a:solidFill>
                  <a:srgbClr val="000090"/>
                </a:solidFill>
              </a:rPr>
              <a:t>Energy Production and </a:t>
            </a:r>
            <a:r>
              <a:rPr lang="en-US" sz="1800" dirty="0" smtClean="0">
                <a:solidFill>
                  <a:srgbClr val="000090"/>
                </a:solidFill>
              </a:rPr>
              <a:t>consumption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Wind </a:t>
            </a:r>
            <a:r>
              <a:rPr lang="en-US" sz="1600" dirty="0" smtClean="0">
                <a:solidFill>
                  <a:srgbClr val="000090"/>
                </a:solidFill>
              </a:rPr>
              <a:t>power resource </a:t>
            </a:r>
            <a:r>
              <a:rPr lang="en-US" sz="1600" dirty="0" smtClean="0">
                <a:solidFill>
                  <a:srgbClr val="000090"/>
                </a:solidFill>
              </a:rPr>
              <a:t>availability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Solar </a:t>
            </a:r>
            <a:r>
              <a:rPr lang="en-US" sz="1600" dirty="0" smtClean="0">
                <a:solidFill>
                  <a:srgbClr val="000090"/>
                </a:solidFill>
              </a:rPr>
              <a:t>power resource </a:t>
            </a:r>
            <a:r>
              <a:rPr lang="en-US" sz="1600" dirty="0" smtClean="0">
                <a:solidFill>
                  <a:srgbClr val="000090"/>
                </a:solidFill>
              </a:rPr>
              <a:t>availability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Biomass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Energy demand </a:t>
            </a:r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1800" dirty="0" smtClean="0">
                <a:solidFill>
                  <a:srgbClr val="000090"/>
                </a:solidFill>
              </a:rPr>
              <a:t>Infrastructure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Roads</a:t>
            </a:r>
            <a:r>
              <a:rPr lang="en-US" sz="1600" dirty="0" smtClean="0">
                <a:solidFill>
                  <a:srgbClr val="000090"/>
                </a:solidFill>
              </a:rPr>
              <a:t>, </a:t>
            </a:r>
            <a:r>
              <a:rPr lang="en-US" sz="1600" dirty="0" smtClean="0">
                <a:solidFill>
                  <a:srgbClr val="000090"/>
                </a:solidFill>
              </a:rPr>
              <a:t>bridges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Building codes </a:t>
            </a:r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1800" dirty="0" smtClean="0">
                <a:solidFill>
                  <a:srgbClr val="000090"/>
                </a:solidFill>
              </a:rPr>
              <a:t>Communities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Planning </a:t>
            </a:r>
            <a:r>
              <a:rPr lang="en-US" sz="1600" dirty="0" smtClean="0">
                <a:solidFill>
                  <a:srgbClr val="000090"/>
                </a:solidFill>
              </a:rPr>
              <a:t>(flood plain, energy conservation</a:t>
            </a:r>
            <a:r>
              <a:rPr lang="en-US" sz="1600" dirty="0" smtClean="0">
                <a:solidFill>
                  <a:srgbClr val="000090"/>
                </a:solidFill>
              </a:rPr>
              <a:t>)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sz="1600" dirty="0" smtClean="0">
                <a:solidFill>
                  <a:srgbClr val="000090"/>
                </a:solidFill>
              </a:rPr>
              <a:t>Water </a:t>
            </a:r>
            <a:r>
              <a:rPr lang="en-US" sz="1600" dirty="0" smtClean="0">
                <a:solidFill>
                  <a:srgbClr val="000090"/>
                </a:solidFill>
              </a:rPr>
              <a:t>systems</a:t>
            </a:r>
          </a:p>
          <a:p>
            <a:endParaRPr lang="en-US" dirty="0"/>
          </a:p>
        </p:txBody>
      </p:sp>
      <p:sp>
        <p:nvSpPr>
          <p:cNvPr id="4" name="Title 9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21218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Impacts </a:t>
            </a:r>
            <a:r>
              <a:rPr lang="en-US" sz="4000" i="1" kern="0" dirty="0" smtClean="0">
                <a:solidFill>
                  <a:srgbClr val="212189"/>
                </a:solidFill>
                <a:latin typeface="+mj-lt"/>
                <a:ea typeface="+mj-ea"/>
                <a:cs typeface="+mj-cs"/>
              </a:rPr>
              <a:t>:  Other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21218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400800"/>
            <a:ext cx="556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21524"/>
                </a:solidFill>
              </a:rPr>
              <a:t>List likely not complete</a:t>
            </a:r>
            <a:endParaRPr lang="en-US" dirty="0">
              <a:solidFill>
                <a:srgbClr val="B21524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212189"/>
                </a:solidFill>
                <a:latin typeface="Arial" pitchFamily="-112" charset="0"/>
              </a:rPr>
              <a:t>For More Information</a:t>
            </a:r>
            <a:endParaRPr lang="en-US">
              <a:solidFill>
                <a:srgbClr val="212189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95400"/>
            <a:ext cx="5867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latin typeface="Arial" pitchFamily="-112" charset="0"/>
              </a:rPr>
              <a:t>Contact me directly:</a:t>
            </a:r>
            <a:endParaRPr lang="en-US" sz="2000" dirty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latin typeface="Arial" pitchFamily="-112" charset="0"/>
              </a:rPr>
              <a:t>			</a:t>
            </a:r>
            <a:r>
              <a:rPr lang="en-US" sz="2000" dirty="0">
                <a:latin typeface="Arial" pitchFamily="-112" charset="0"/>
                <a:hlinkClick r:id="rId3"/>
              </a:rPr>
              <a:t>gstakle@iastate.</a:t>
            </a:r>
            <a:r>
              <a:rPr lang="en-US" sz="2000" dirty="0" smtClean="0">
                <a:latin typeface="Arial" pitchFamily="-112" charset="0"/>
                <a:hlinkClick r:id="rId3"/>
              </a:rPr>
              <a:t>edu</a:t>
            </a:r>
            <a:endParaRPr lang="en-US" sz="20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latin typeface="Arial" pitchFamily="-112" charset="0"/>
              </a:rPr>
              <a:t>Current research on regional climate and climate change is being conducted at Iowa State </a:t>
            </a:r>
            <a:r>
              <a:rPr lang="en-US" sz="2000" dirty="0" smtClean="0">
                <a:latin typeface="Arial" pitchFamily="-112" charset="0"/>
              </a:rPr>
              <a:t>University </a:t>
            </a:r>
            <a:r>
              <a:rPr lang="en-US" sz="2000" dirty="0">
                <a:latin typeface="Arial" pitchFamily="-112" charset="0"/>
              </a:rPr>
              <a:t>under the Regional Climate Modeling Laboratory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latin typeface="Arial" pitchFamily="-112" charset="0"/>
              </a:rPr>
              <a:t>	 		</a:t>
            </a:r>
            <a:r>
              <a:rPr lang="en-US" sz="2000" dirty="0">
                <a:hlinkClick r:id="rId4"/>
              </a:rPr>
              <a:t>http://rcmlab.agron.iastate.edu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latin typeface="Arial" pitchFamily="-112" charset="0"/>
              </a:rPr>
              <a:t>North American Regional Climate Change Assessment Program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latin typeface="Arial" pitchFamily="-112" charset="0"/>
              </a:rPr>
              <a:t>			</a:t>
            </a:r>
            <a:r>
              <a:rPr lang="en-US" sz="2000" dirty="0">
                <a:hlinkClick r:id="rId5"/>
              </a:rPr>
              <a:t>http://www.narccap.ucar.edu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latin typeface="Arial" pitchFamily="-112" charset="0"/>
              </a:rPr>
              <a:t>For current activities on the ISU campus, regionally and nationally relating to climate change see the Climate Science Initiative website: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 smtClean="0">
                <a:latin typeface="Arial" pitchFamily="-112" charset="0"/>
              </a:rPr>
              <a:t>			</a:t>
            </a:r>
            <a:r>
              <a:rPr lang="en-US" sz="2000" dirty="0" smtClean="0">
                <a:latin typeface="Arial" pitchFamily="-112" charset="0"/>
                <a:hlinkClick r:id="rId6"/>
              </a:rPr>
              <a:t>http://climate.agron.iastate.edu/</a:t>
            </a:r>
            <a:endParaRPr lang="en-US" sz="20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>
              <a:latin typeface="Arial" pitchFamily="-112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6400800"/>
            <a:ext cx="510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Or just Google </a:t>
            </a:r>
            <a:r>
              <a:rPr lang="en-US" sz="1800">
                <a:solidFill>
                  <a:schemeClr val="hlink"/>
                </a:solidFill>
                <a:latin typeface="Engravers MT" pitchFamily="34" charset="0"/>
              </a:rPr>
              <a:t>Eugene Takle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297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4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449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ling fi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Cooling Decade in a Century of Warming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B21524"/>
                </a:solidFill>
              </a:rPr>
              <a:t>Easterling</a:t>
            </a:r>
            <a:r>
              <a:rPr lang="en-US" sz="1050" dirty="0" smtClean="0">
                <a:solidFill>
                  <a:srgbClr val="B21524"/>
                </a:solidFill>
              </a:rPr>
              <a:t>, D. R., and M. F. </a:t>
            </a:r>
            <a:r>
              <a:rPr lang="en-US" sz="1050" dirty="0" err="1" smtClean="0">
                <a:solidFill>
                  <a:srgbClr val="B21524"/>
                </a:solidFill>
              </a:rPr>
              <a:t>Wehner</a:t>
            </a:r>
            <a:r>
              <a:rPr lang="en-US" sz="1050" dirty="0" smtClean="0">
                <a:solidFill>
                  <a:srgbClr val="B21524"/>
                </a:solidFill>
              </a:rPr>
              <a:t>, 2009:  Is the climate warming or cooling?  </a:t>
            </a:r>
            <a:r>
              <a:rPr lang="en-US" sz="1050" i="1" dirty="0" err="1" smtClean="0">
                <a:solidFill>
                  <a:srgbClr val="B21524"/>
                </a:solidFill>
              </a:rPr>
              <a:t>Geophys</a:t>
            </a:r>
            <a:r>
              <a:rPr lang="en-US" sz="1050" i="1" dirty="0" smtClean="0">
                <a:solidFill>
                  <a:srgbClr val="B21524"/>
                </a:solidFill>
              </a:rPr>
              <a:t>. Res. </a:t>
            </a:r>
            <a:r>
              <a:rPr lang="en-US" sz="1050" i="1" dirty="0" err="1" smtClean="0">
                <a:solidFill>
                  <a:srgbClr val="B21524"/>
                </a:solidFill>
              </a:rPr>
              <a:t>Lett</a:t>
            </a:r>
            <a:r>
              <a:rPr lang="en-US" sz="1050" dirty="0" smtClean="0">
                <a:solidFill>
                  <a:srgbClr val="B21524"/>
                </a:solidFill>
              </a:rPr>
              <a:t>., </a:t>
            </a:r>
            <a:r>
              <a:rPr lang="en-US" sz="1050" b="1" dirty="0" smtClean="0">
                <a:solidFill>
                  <a:srgbClr val="B21524"/>
                </a:solidFill>
              </a:rPr>
              <a:t>36</a:t>
            </a:r>
            <a:r>
              <a:rPr lang="en-US" sz="1050" dirty="0" smtClean="0">
                <a:solidFill>
                  <a:srgbClr val="B21524"/>
                </a:solidFill>
              </a:rPr>
              <a:t>, L08706, doi:10.1029/2009GL037810, 2009</a:t>
            </a:r>
            <a:endParaRPr lang="en-US" sz="1050" dirty="0">
              <a:solidFill>
                <a:srgbClr val="B2152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2553097" y="3009503"/>
            <a:ext cx="4495800" cy="79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B21524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382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Probability distribution functions for decadal trends (</a:t>
            </a:r>
            <a:r>
              <a:rPr lang="en-US" sz="1800" dirty="0" err="1" smtClean="0"/>
              <a:t>kelvin</a:t>
            </a:r>
            <a:r>
              <a:rPr lang="en-US" sz="1800" dirty="0" smtClean="0"/>
              <a:t>/year) in globally averaged surface air temperature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860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05A00"/>
                </a:solidFill>
              </a:rPr>
              <a:t>Probability of a cooling decade in a century of warming</a:t>
            </a:r>
            <a:endParaRPr lang="en-US" sz="2000" dirty="0">
              <a:solidFill>
                <a:srgbClr val="E05A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124200" y="3429000"/>
            <a:ext cx="152400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05A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34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http://www.ncdc.noaa.gov/img/climate/research/2008/ann/global-jan-dec-error-bar-pg.gif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Global Mean Surface Temperature</a:t>
            </a:r>
            <a:endParaRPr lang="en-US" sz="3600" b="1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990600" y="3581400"/>
            <a:ext cx="411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2743994" y="3504406"/>
            <a:ext cx="411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4725194" y="3504406"/>
            <a:ext cx="411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905000" y="1905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190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14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JF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DJF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8782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4850"/>
            <a:ext cx="71167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6324600" y="457200"/>
            <a:ext cx="2190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December-January-February  Temperature Change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6248400" y="35052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716213" y="194627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4.0</a:t>
            </a:r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2716213" y="2697163"/>
            <a:ext cx="488950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3.5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JA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JJA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8451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4850"/>
            <a:ext cx="71167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6248400" y="762000"/>
            <a:ext cx="219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June-July-August  Temperature Change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6248400" y="2895600"/>
            <a:ext cx="274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2085975" y="1668463"/>
            <a:ext cx="488950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2.5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960688" y="307657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A1BDJFDelPglob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5678488" y="5410200"/>
            <a:ext cx="346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Source:  IPCC 4</a:t>
            </a:r>
            <a:r>
              <a:rPr lang="en-US" sz="1400" baseline="30000">
                <a:solidFill>
                  <a:srgbClr val="85540A"/>
                </a:solidFill>
                <a:latin typeface="Franklin Gothic Book" pitchFamily="-112" charset="0"/>
              </a:rPr>
              <a:t>th</a:t>
            </a:r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 Assessment Report,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 Disk - Mirrored Set:Applications:Microsoft Office 2004:Templates:Presentations:Designs:Earth</Template>
  <TotalTime>8047</TotalTime>
  <Words>1262</Words>
  <Application>Microsoft Macintosh PowerPoint</Application>
  <PresentationFormat>On-screen Show (4:3)</PresentationFormat>
  <Paragraphs>218</Paragraphs>
  <Slides>37</Slides>
  <Notes>15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Earth</vt:lpstr>
      <vt:lpstr>!OLE_LINK1</vt:lpstr>
      <vt:lpstr>!OLE_LINK1</vt:lpstr>
      <vt:lpstr>Document</vt:lpstr>
      <vt:lpstr>Slide 1</vt:lpstr>
      <vt:lpstr>Assessment of Potential Impacts of Climate Changes on Iowa Using Current Trends and Future Projections  </vt:lpstr>
      <vt:lpstr>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Projected Changes* for the  Climate of the Midwest   Temperature</vt:lpstr>
      <vt:lpstr>Projected Changes* for the  Climate of the Midwest   Precipitation</vt:lpstr>
      <vt:lpstr>Projected Changes* for the  Climate of the Midwest   Other</vt:lpstr>
      <vt:lpstr>Slide 31</vt:lpstr>
      <vt:lpstr>Summary of Impacts: Agriculture</vt:lpstr>
      <vt:lpstr> </vt:lpstr>
      <vt:lpstr>Slide 34</vt:lpstr>
      <vt:lpstr>For More Information</vt:lpstr>
      <vt:lpstr>Slide 36</vt:lpstr>
      <vt:lpstr>Slide 37</vt:lpstr>
    </vt:vector>
  </TitlesOfParts>
  <Company>Gene Takle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Takle</dc:creator>
  <cp:lastModifiedBy>Gene Takle</cp:lastModifiedBy>
  <cp:revision>135</cp:revision>
  <dcterms:created xsi:type="dcterms:W3CDTF">2010-01-13T04:06:27Z</dcterms:created>
  <dcterms:modified xsi:type="dcterms:W3CDTF">2010-01-13T05:53:25Z</dcterms:modified>
</cp:coreProperties>
</file>